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83" r:id="rId5"/>
    <p:sldId id="384" r:id="rId6"/>
    <p:sldId id="379" r:id="rId7"/>
    <p:sldId id="388" r:id="rId8"/>
    <p:sldId id="391" r:id="rId9"/>
    <p:sldId id="362" r:id="rId10"/>
    <p:sldId id="389" r:id="rId11"/>
    <p:sldId id="392" r:id="rId12"/>
    <p:sldId id="390" r:id="rId13"/>
    <p:sldId id="393" r:id="rId14"/>
    <p:sldId id="381" r:id="rId15"/>
    <p:sldId id="387" r:id="rId16"/>
    <p:sldId id="386" r:id="rId17"/>
    <p:sldId id="329" r:id="rId18"/>
    <p:sldId id="396" r:id="rId19"/>
    <p:sldId id="395" r:id="rId20"/>
    <p:sldId id="378" r:id="rId21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/>
        </p14:section>
        <p14:section name="SLIDE STARTERS" id="{ACC24B29-0CC7-491A-A98A-CF7CBDBE501E}">
          <p14:sldIdLst>
            <p14:sldId id="383"/>
            <p14:sldId id="384"/>
            <p14:sldId id="379"/>
            <p14:sldId id="388"/>
            <p14:sldId id="391"/>
            <p14:sldId id="362"/>
            <p14:sldId id="389"/>
            <p14:sldId id="392"/>
            <p14:sldId id="390"/>
            <p14:sldId id="393"/>
            <p14:sldId id="381"/>
            <p14:sldId id="387"/>
            <p14:sldId id="386"/>
            <p14:sldId id="329"/>
            <p14:sldId id="396"/>
            <p14:sldId id="395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4" autoAdjust="0"/>
    <p:restoredTop sz="84972" autoAdjust="0"/>
  </p:normalViewPr>
  <p:slideViewPr>
    <p:cSldViewPr snapToGrid="0">
      <p:cViewPr varScale="1">
        <p:scale>
          <a:sx n="82" d="100"/>
          <a:sy n="82" d="100"/>
        </p:scale>
        <p:origin x="749" y="7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0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60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Team Vector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 err="1"/>
              <a:t>EcoChain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1311128"/>
          </a:xfrm>
        </p:spPr>
        <p:txBody>
          <a:bodyPr/>
          <a:lstStyle/>
          <a:p>
            <a:r>
              <a:rPr lang="en-US" dirty="0"/>
              <a:t>Energy Efficient Blockchain</a:t>
            </a:r>
            <a:r>
              <a:rPr lang="en-US" sz="8800" spc="-300" dirty="0"/>
              <a:t>!</a:t>
            </a:r>
            <a:r>
              <a:rPr lang="en-US" dirty="0"/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thereum 2.0 - A Complete Guide">
            <a:extLst>
              <a:ext uri="{FF2B5EF4-FFF2-40B4-BE49-F238E27FC236}">
                <a16:creationId xmlns:a16="http://schemas.microsoft.com/office/drawing/2014/main" id="{9114D88C-EC95-F169-9C14-16852C290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9047" y="68263"/>
            <a:ext cx="7093905" cy="672147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1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5797" y="2715209"/>
            <a:ext cx="11660405" cy="2394725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Reduction of Energy Consumption by switching from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Proof Of Work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to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Proof Of Stake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277560" y="341115"/>
            <a:ext cx="3711273" cy="1200329"/>
          </a:xfrm>
        </p:spPr>
        <p:txBody>
          <a:bodyPr/>
          <a:lstStyle/>
          <a:p>
            <a:r>
              <a:rPr lang="en-US" dirty="0"/>
              <a:t>99.98%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C39620BD-870A-FCC6-7B78-2CA3B194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AE1514C-5E56-4738-A1FF-4B1CFD2A3E3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4" name="Picture 3" descr="A graph of a price&#10;&#10;Description automatically generated with medium confidence">
            <a:extLst>
              <a:ext uri="{FF2B5EF4-FFF2-40B4-BE49-F238E27FC236}">
                <a16:creationId xmlns:a16="http://schemas.microsoft.com/office/drawing/2014/main" id="{7AB19FD4-643F-0BE4-ABD9-EFAD650CB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98" y="0"/>
            <a:ext cx="10274157" cy="6858000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6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B782B-D6BE-1E23-908B-3824ADB6D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769969"/>
            <a:ext cx="11950700" cy="5318063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472AE-CFC2-BDF0-5C88-0EE076506B64}"/>
              </a:ext>
            </a:extLst>
          </p:cNvPr>
          <p:cNvSpPr txBox="1"/>
          <p:nvPr/>
        </p:nvSpPr>
        <p:spPr>
          <a:xfrm>
            <a:off x="8797018" y="446802"/>
            <a:ext cx="286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Ethereum switched from </a:t>
            </a:r>
            <a:r>
              <a:rPr lang="en-US" b="1" dirty="0" err="1"/>
              <a:t>PoW</a:t>
            </a:r>
            <a:r>
              <a:rPr lang="en-US" b="1" dirty="0"/>
              <a:t> to </a:t>
            </a:r>
            <a:r>
              <a:rPr lang="en-US" b="1" dirty="0" err="1"/>
              <a:t>PoS</a:t>
            </a:r>
            <a:r>
              <a:rPr lang="en-US" b="1" dirty="0"/>
              <a:t> on Sept. 15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DC968E-11CF-24C5-0E4A-ECBDDFF561EF}"/>
              </a:ext>
            </a:extLst>
          </p:cNvPr>
          <p:cNvCxnSpPr/>
          <p:nvPr/>
        </p:nvCxnSpPr>
        <p:spPr>
          <a:xfrm flipH="1">
            <a:off x="9759820" y="1093133"/>
            <a:ext cx="270588" cy="1090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0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62474" y="3115606"/>
            <a:ext cx="10823510" cy="1818447"/>
          </a:xfrm>
        </p:spPr>
        <p:txBody>
          <a:bodyPr/>
          <a:lstStyle/>
          <a:p>
            <a:pPr algn="l"/>
            <a:r>
              <a:rPr lang="en-US" sz="4000" b="1" u="sng" dirty="0"/>
              <a:t>Our mission</a:t>
            </a:r>
          </a:p>
          <a:p>
            <a:pPr lvl="1" algn="l"/>
            <a:r>
              <a:rPr lang="en-US" sz="4000" dirty="0"/>
              <a:t>Provide </a:t>
            </a:r>
            <a:r>
              <a:rPr lang="en-US" sz="4000" b="1" dirty="0"/>
              <a:t>Value Representation </a:t>
            </a:r>
            <a:r>
              <a:rPr lang="en-US" sz="4000" dirty="0"/>
              <a:t>at </a:t>
            </a:r>
            <a:r>
              <a:rPr lang="en-US" sz="4000" u="sng" dirty="0">
                <a:solidFill>
                  <a:schemeClr val="accent4"/>
                </a:solidFill>
              </a:rPr>
              <a:t>Minimal Energy Consumption</a:t>
            </a:r>
          </a:p>
        </p:txBody>
      </p:sp>
      <p:sp>
        <p:nvSpPr>
          <p:cNvPr id="32" name="Title 31"/>
          <p:cNvSpPr>
            <a:spLocks noGrp="1"/>
          </p:cNvSpPr>
          <p:nvPr>
            <p:ph type="ctrTitle" idx="4294967295"/>
          </p:nvPr>
        </p:nvSpPr>
        <p:spPr>
          <a:xfrm>
            <a:off x="304800" y="283173"/>
            <a:ext cx="5208588" cy="590931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EcoChain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C39620BD-870A-FCC6-7B78-2CA3B194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AE1514C-5E56-4738-A1FF-4B1CFD2A3E3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84EBC-88B8-B248-4D52-509C6B16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5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C39620BD-870A-FCC6-7B78-2CA3B194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AE1514C-5E56-4738-A1FF-4B1CFD2A3E3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FA699-EE20-A724-1FD5-F12FDF7EE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0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en-US" dirty="0"/>
              <a:t>TEAM</a:t>
            </a:r>
            <a:br>
              <a:rPr lang="en-US" dirty="0"/>
            </a:br>
            <a:r>
              <a:rPr lang="en-US" dirty="0"/>
              <a:t>VECTOR!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33852" y="4256429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growth and growth of gas&#10;&#10;Description automatically generated with medium confidence">
            <a:extLst>
              <a:ext uri="{FF2B5EF4-FFF2-40B4-BE49-F238E27FC236}">
                <a16:creationId xmlns:a16="http://schemas.microsoft.com/office/drawing/2014/main" id="{713CEEFA-09BB-3EAC-B583-91BCE61AC1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28"/>
          <a:stretch/>
        </p:blipFill>
        <p:spPr>
          <a:xfrm>
            <a:off x="1348828" y="68263"/>
            <a:ext cx="9494344" cy="6721475"/>
          </a:xfrm>
          <a:prstGeom prst="rect">
            <a:avLst/>
          </a:prstGeom>
          <a:noFill/>
        </p:spPr>
      </p:pic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CE35DAB4-2C4D-6677-E836-BAA348786C6B}"/>
              </a:ext>
            </a:extLst>
          </p:cNvPr>
          <p:cNvSpPr/>
          <p:nvPr/>
        </p:nvSpPr>
        <p:spPr>
          <a:xfrm>
            <a:off x="8500188" y="1054359"/>
            <a:ext cx="1427583" cy="391886"/>
          </a:xfrm>
          <a:prstGeom prst="flowChartProcess">
            <a:avLst/>
          </a:prstGeom>
          <a:noFill/>
          <a:ln>
            <a:solidFill>
              <a:srgbClr val="FF000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939635"/>
            <a:ext cx="11887200" cy="978729"/>
          </a:xfrm>
        </p:spPr>
        <p:txBody>
          <a:bodyPr/>
          <a:lstStyle/>
          <a:p>
            <a:r>
              <a:rPr lang="en-US" sz="3200" b="1" dirty="0"/>
              <a:t>  Energy conservation is the foundation of energy independence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/>
          <a:lstStyle/>
          <a:p>
            <a:r>
              <a:rPr lang="en-US" dirty="0"/>
              <a:t>—Tom Allen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B0A0B9-E035-1AD1-96F2-5D3617ADB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pPr algn="ctr"/>
            <a:r>
              <a:rPr lang="en-US" dirty="0"/>
              <a:t>Energy Consumption </a:t>
            </a:r>
            <a:br>
              <a:rPr lang="en-US" dirty="0"/>
            </a:br>
            <a:r>
              <a:rPr lang="en-US" dirty="0"/>
              <a:t>by Sector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A02CE1-8228-35AD-4A60-760164CC24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E61152-8D4C-2621-6F47-05B3870CF3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E5B984-DBFF-128F-B1CE-FFAF5D6EB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E693B-45E7-78A6-6E67-1CD55AD2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03" y="1357295"/>
            <a:ext cx="10004707" cy="47395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0DF473-5F0E-23C7-3ED0-A54D5A68D631}"/>
              </a:ext>
            </a:extLst>
          </p:cNvPr>
          <p:cNvSpPr/>
          <p:nvPr/>
        </p:nvSpPr>
        <p:spPr>
          <a:xfrm>
            <a:off x="1250303" y="3436331"/>
            <a:ext cx="9909109" cy="4918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3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the price of bitcoin energy&#10;&#10;Description automatically generated">
            <a:extLst>
              <a:ext uri="{FF2B5EF4-FFF2-40B4-BE49-F238E27FC236}">
                <a16:creationId xmlns:a16="http://schemas.microsoft.com/office/drawing/2014/main" id="{5C8DB2C8-88C1-911E-AD69-59238D58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7" y="68263"/>
            <a:ext cx="10069625" cy="6721475"/>
          </a:xfrm>
          <a:prstGeom prst="rect">
            <a:avLst/>
          </a:prstGeom>
          <a:noFill/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Mechanism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07692" y="539422"/>
            <a:ext cx="4376615" cy="369332"/>
          </a:xfrm>
        </p:spPr>
        <p:txBody>
          <a:bodyPr/>
          <a:lstStyle/>
          <a:p>
            <a:r>
              <a:rPr lang="en-US" dirty="0"/>
              <a:t>Core Problem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Nakamoto Consensus that employs Proof Of Work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Proof of Work (PoW) | Definition and Meaning | Capital.com">
            <a:extLst>
              <a:ext uri="{FF2B5EF4-FFF2-40B4-BE49-F238E27FC236}">
                <a16:creationId xmlns:a16="http://schemas.microsoft.com/office/drawing/2014/main" id="{13954EE6-6B05-DFDA-3CCF-5DDB1922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2" y="-12678"/>
            <a:ext cx="8733454" cy="677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6B21B7-41DE-9B10-53C8-69797AF3A700}"/>
              </a:ext>
            </a:extLst>
          </p:cNvPr>
          <p:cNvSpPr txBox="1"/>
          <p:nvPr/>
        </p:nvSpPr>
        <p:spPr>
          <a:xfrm>
            <a:off x="606490" y="345233"/>
            <a:ext cx="164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Proof Of Work</a:t>
            </a:r>
          </a:p>
        </p:txBody>
      </p:sp>
      <p:pic>
        <p:nvPicPr>
          <p:cNvPr id="6" name="Picture 5" descr="A group of rats running&#10;&#10;Description automatically generated">
            <a:extLst>
              <a:ext uri="{FF2B5EF4-FFF2-40B4-BE49-F238E27FC236}">
                <a16:creationId xmlns:a16="http://schemas.microsoft.com/office/drawing/2014/main" id="{EE7C9150-7D66-C918-F273-002319CCD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25" y="2337318"/>
            <a:ext cx="4311520" cy="241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4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2618154-BA2C-BBAF-91A3-351CF47D512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26" name="Picture 2" descr="Doing all the work meme template : r/MemeTemplatesOfficial">
            <a:extLst>
              <a:ext uri="{FF2B5EF4-FFF2-40B4-BE49-F238E27FC236}">
                <a16:creationId xmlns:a16="http://schemas.microsoft.com/office/drawing/2014/main" id="{145DEBBE-8B4A-F320-F788-B0F614818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34"/>
          <a:stretch/>
        </p:blipFill>
        <p:spPr bwMode="auto">
          <a:xfrm>
            <a:off x="3485924" y="76200"/>
            <a:ext cx="6638244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C0B2E-4E10-4190-DA1A-F53A665950AD}"/>
              </a:ext>
            </a:extLst>
          </p:cNvPr>
          <p:cNvSpPr txBox="1"/>
          <p:nvPr/>
        </p:nvSpPr>
        <p:spPr>
          <a:xfrm>
            <a:off x="5864592" y="4824509"/>
            <a:ext cx="80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E6E6E6"/>
                </a:highlight>
              </a:rPr>
              <a:t>Staker</a:t>
            </a:r>
            <a:endParaRPr lang="en-US" dirty="0">
              <a:highlight>
                <a:srgbClr val="E6E6E6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81880-B300-1260-B9E8-B0E6961AFA02}"/>
              </a:ext>
            </a:extLst>
          </p:cNvPr>
          <p:cNvSpPr txBox="1"/>
          <p:nvPr/>
        </p:nvSpPr>
        <p:spPr>
          <a:xfrm>
            <a:off x="5322168" y="78066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6E6E6"/>
                </a:highlight>
              </a:rPr>
              <a:t>Validator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0697E-737B-D665-EBD5-7712200E9EEC}"/>
              </a:ext>
            </a:extLst>
          </p:cNvPr>
          <p:cNvSpPr txBox="1"/>
          <p:nvPr/>
        </p:nvSpPr>
        <p:spPr>
          <a:xfrm>
            <a:off x="6551951" y="603381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6E6E6"/>
                </a:highlight>
              </a:rPr>
              <a:t>Validator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4F714-4FDB-9147-F765-385CC2D579A4}"/>
              </a:ext>
            </a:extLst>
          </p:cNvPr>
          <p:cNvSpPr txBox="1"/>
          <p:nvPr/>
        </p:nvSpPr>
        <p:spPr>
          <a:xfrm>
            <a:off x="3972343" y="780662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6E6E6"/>
                </a:highlight>
              </a:rPr>
              <a:t>Validator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30380-EE1F-9276-AD48-7C2D1CC8DC91}"/>
              </a:ext>
            </a:extLst>
          </p:cNvPr>
          <p:cNvSpPr txBox="1"/>
          <p:nvPr/>
        </p:nvSpPr>
        <p:spPr>
          <a:xfrm>
            <a:off x="7636800" y="972713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6E6E6"/>
                </a:highlight>
              </a:rPr>
              <a:t>Validator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5D1CE-6184-A869-56E4-B822FD380750}"/>
              </a:ext>
            </a:extLst>
          </p:cNvPr>
          <p:cNvSpPr txBox="1"/>
          <p:nvPr/>
        </p:nvSpPr>
        <p:spPr>
          <a:xfrm>
            <a:off x="8704101" y="4265839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6E6E6"/>
                </a:highlight>
              </a:rPr>
              <a:t>Validator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B6DBC-600B-2927-F9B6-3FA91F73DD77}"/>
              </a:ext>
            </a:extLst>
          </p:cNvPr>
          <p:cNvSpPr txBox="1"/>
          <p:nvPr/>
        </p:nvSpPr>
        <p:spPr>
          <a:xfrm>
            <a:off x="8721649" y="1157379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6E6E6"/>
                </a:highlight>
              </a:rPr>
              <a:t>Validator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8AA16-337C-345D-7F7C-B82190286954}"/>
              </a:ext>
            </a:extLst>
          </p:cNvPr>
          <p:cNvSpPr txBox="1"/>
          <p:nvPr/>
        </p:nvSpPr>
        <p:spPr>
          <a:xfrm>
            <a:off x="8906050" y="1948254"/>
            <a:ext cx="108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E6E6E6"/>
                </a:highlight>
              </a:rPr>
              <a:t>Validator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89E59-8A5A-36D5-45D6-485BA580108B}"/>
              </a:ext>
            </a:extLst>
          </p:cNvPr>
          <p:cNvSpPr txBox="1"/>
          <p:nvPr/>
        </p:nvSpPr>
        <p:spPr>
          <a:xfrm>
            <a:off x="757676" y="342124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Proof Of Stake</a:t>
            </a:r>
          </a:p>
        </p:txBody>
      </p:sp>
    </p:spTree>
    <p:extLst>
      <p:ext uri="{BB962C8B-B14F-4D97-AF65-F5344CB8AC3E}">
        <p14:creationId xmlns:p14="http://schemas.microsoft.com/office/powerpoint/2010/main" val="161382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301</TotalTime>
  <Words>177</Words>
  <Application>Microsoft Office PowerPoint</Application>
  <PresentationFormat>Widescreen</PresentationFormat>
  <Paragraphs>51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Segoe UI</vt:lpstr>
      <vt:lpstr>Segoe UI Black</vt:lpstr>
      <vt:lpstr>Segoe UI Semibold</vt:lpstr>
      <vt:lpstr>Segoe UI Semilight</vt:lpstr>
      <vt:lpstr>Wingdings</vt:lpstr>
      <vt:lpstr>Storybuilding Neal Creative</vt:lpstr>
      <vt:lpstr>EcoChain</vt:lpstr>
      <vt:lpstr>PowerPoint Presentation</vt:lpstr>
      <vt:lpstr>PowerPoint Presentation</vt:lpstr>
      <vt:lpstr>Energy Consumption  by Sector</vt:lpstr>
      <vt:lpstr>PowerPoint Presentation</vt:lpstr>
      <vt:lpstr>Consensus Mechanism</vt:lpstr>
      <vt:lpstr>PowerPoint Presentation</vt:lpstr>
      <vt:lpstr>PowerPoint Presentation</vt:lpstr>
      <vt:lpstr>PowerPoint Presentation</vt:lpstr>
      <vt:lpstr>PowerPoint Presentation</vt:lpstr>
      <vt:lpstr>Reduction of Energy Consumption by switching from  Proof Of Work  to  Proof Of Stake</vt:lpstr>
      <vt:lpstr>PowerPoint Presentation</vt:lpstr>
      <vt:lpstr>PowerPoint Presentation</vt:lpstr>
      <vt:lpstr>EcoChain</vt:lpstr>
      <vt:lpstr>PowerPoint Presentation</vt:lpstr>
      <vt:lpstr>PowerPoint Presentation</vt:lpstr>
      <vt:lpstr>TEAM VECTOR!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Sandesh Paudel</dc:creator>
  <cp:keywords/>
  <dc:description/>
  <cp:lastModifiedBy>Sandesh Paudel</cp:lastModifiedBy>
  <cp:revision>5</cp:revision>
  <dcterms:created xsi:type="dcterms:W3CDTF">2024-01-20T03:48:49Z</dcterms:created>
  <dcterms:modified xsi:type="dcterms:W3CDTF">2024-01-20T08:50:48Z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